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  <p:sldId id="261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20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E6D4-6666-476B-999F-EAB813556CD7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0706-E957-47DC-BCA1-397B56E4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089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E6D4-6666-476B-999F-EAB813556CD7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0706-E957-47DC-BCA1-397B56E4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128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E6D4-6666-476B-999F-EAB813556CD7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0706-E957-47DC-BCA1-397B56E4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315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E6D4-6666-476B-999F-EAB813556CD7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0706-E957-47DC-BCA1-397B56E4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121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E6D4-6666-476B-999F-EAB813556CD7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0706-E957-47DC-BCA1-397B56E4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088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E6D4-6666-476B-999F-EAB813556CD7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0706-E957-47DC-BCA1-397B56E4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83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E6D4-6666-476B-999F-EAB813556CD7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0706-E957-47DC-BCA1-397B56E4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800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E6D4-6666-476B-999F-EAB813556CD7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0706-E957-47DC-BCA1-397B56E4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254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E6D4-6666-476B-999F-EAB813556CD7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0706-E957-47DC-BCA1-397B56E4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846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E6D4-6666-476B-999F-EAB813556CD7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0706-E957-47DC-BCA1-397B56E4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080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E6D4-6666-476B-999F-EAB813556CD7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0706-E957-47DC-BCA1-397B56E4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035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3E6D4-6666-476B-999F-EAB813556CD7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60706-E957-47DC-BCA1-397B56E4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81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6421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en-US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endParaRPr lang="en-US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620" y="1583212"/>
            <a:ext cx="2765844" cy="552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750"/>
              </a:spcAft>
            </a:pPr>
            <a:r>
              <a:rPr lang="en-US" sz="2600" b="1" smtClean="0">
                <a:solidFill>
                  <a:srgbClr val="FF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Bảng số liệu</a:t>
            </a:r>
            <a:endParaRPr lang="en-US" sz="2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3747" y="3415865"/>
            <a:ext cx="228405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600" b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6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7343" y="1859441"/>
            <a:ext cx="3769314" cy="175975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864" y="3975836"/>
            <a:ext cx="3813479" cy="280290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6644" y="4133670"/>
            <a:ext cx="3864939" cy="2517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882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7099738"/>
              </p:ext>
            </p:extLst>
          </p:nvPr>
        </p:nvGraphicFramePr>
        <p:xfrm>
          <a:off x="1098105" y="2318415"/>
          <a:ext cx="6691545" cy="10901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9396"/>
                <a:gridCol w="710588"/>
                <a:gridCol w="709871"/>
                <a:gridCol w="811486"/>
                <a:gridCol w="811486"/>
                <a:gridCol w="1014001"/>
                <a:gridCol w="1014717"/>
              </a:tblGrid>
              <a:tr h="4241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Tháng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5965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1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sản</a:t>
                      </a:r>
                      <a:r>
                        <a:rPr lang="en-US" sz="1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phẩm</a:t>
                      </a:r>
                      <a:r>
                        <a:rPr lang="en-US" sz="1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bán</a:t>
                      </a:r>
                      <a:r>
                        <a:rPr lang="en-US" sz="1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256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340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371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140016" y="3359603"/>
            <a:ext cx="744383" cy="483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750"/>
              </a:spcAft>
            </a:pP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i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1175" y="3678723"/>
            <a:ext cx="8746553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750"/>
              </a:spcAft>
            </a:pPr>
            <a:r>
              <a:rPr lang="vi-VN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đây: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1515111"/>
              </p:ext>
            </p:extLst>
          </p:nvPr>
        </p:nvGraphicFramePr>
        <p:xfrm>
          <a:off x="396815" y="4623145"/>
          <a:ext cx="7988060" cy="12022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17775"/>
                <a:gridCol w="937900"/>
                <a:gridCol w="854501"/>
                <a:gridCol w="1262712"/>
                <a:gridCol w="1263566"/>
                <a:gridCol w="1251606"/>
              </a:tblGrid>
              <a:tr h="3334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Tháng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8687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7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Tỉ</a:t>
                      </a:r>
                      <a:r>
                        <a:rPr lang="en-US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lệ</a:t>
                      </a:r>
                      <a:r>
                        <a:rPr lang="en-US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trăm</a:t>
                      </a:r>
                      <a:r>
                        <a:rPr lang="en-US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tăng</a:t>
                      </a:r>
                      <a:r>
                        <a:rPr lang="en-US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thêm</a:t>
                      </a:r>
                      <a:r>
                        <a:rPr lang="en-US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so </a:t>
                      </a:r>
                      <a:r>
                        <a:rPr lang="en-US" sz="17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tháng</a:t>
                      </a:r>
                      <a:r>
                        <a:rPr lang="en-US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trước</a:t>
                      </a:r>
                      <a:endParaRPr lang="en-US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20,7%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20,6%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21,3%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32,8%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9,1%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61888" y="5754956"/>
            <a:ext cx="8847630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75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%.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904" y="387107"/>
            <a:ext cx="9139096" cy="192432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750"/>
              </a:spcAft>
            </a:pPr>
            <a:r>
              <a:rPr lang="en-US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1/ 109 SGK: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20% so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đó.</a:t>
            </a:r>
            <a:r>
              <a:rPr lang="en-US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rằng,</a:t>
            </a:r>
            <a:r>
              <a:rPr lang="en-US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sai.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Rectangle 9"/>
          <p:cNvSpPr/>
          <p:nvPr/>
        </p:nvSpPr>
        <p:spPr>
          <a:xfrm>
            <a:off x="61888" y="-48681"/>
            <a:ext cx="2681312" cy="552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750"/>
              </a:spcAft>
            </a:pPr>
            <a:r>
              <a:rPr lang="en-US" sz="2600" b="1" dirty="0" smtClean="0">
                <a:solidFill>
                  <a:srgbClr val="FF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600" b="1" dirty="0" smtClean="0">
                <a:solidFill>
                  <a:srgbClr val="FF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b="1" dirty="0" smtClean="0">
                <a:solidFill>
                  <a:srgbClr val="FF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endParaRPr lang="en-US" sz="2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113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1" grpId="0"/>
      <p:bldP spid="7" grpId="0" animBg="1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0205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2/ 110 SGK: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thợ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thợ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vi-V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trưở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</a:t>
            </a:r>
            <a:r>
              <a:rPr lang="vi-V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415089"/>
              </p:ext>
            </p:extLst>
          </p:nvPr>
        </p:nvGraphicFramePr>
        <p:xfrm>
          <a:off x="1362973" y="1502050"/>
          <a:ext cx="6521570" cy="9455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7095"/>
                <a:gridCol w="836297"/>
                <a:gridCol w="1086696"/>
                <a:gridCol w="1086696"/>
                <a:gridCol w="1087393"/>
                <a:gridCol w="1087393"/>
              </a:tblGrid>
              <a:tr h="4727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200" dirty="0" err="1">
                          <a:effectLst/>
                        </a:rPr>
                        <a:t>Tổ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200">
                          <a:effectLst/>
                        </a:rPr>
                        <a:t>1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200">
                          <a:effectLst/>
                        </a:rPr>
                        <a:t>2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200">
                          <a:effectLst/>
                        </a:rPr>
                        <a:t>3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200">
                          <a:effectLst/>
                        </a:rPr>
                        <a:t>4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200" dirty="0">
                          <a:effectLst/>
                        </a:rPr>
                        <a:t>5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4727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200">
                          <a:effectLst/>
                        </a:rPr>
                        <a:t>Sản phẩm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200">
                          <a:effectLst/>
                        </a:rPr>
                        <a:t>17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200" dirty="0">
                          <a:effectLst/>
                        </a:rPr>
                        <a:t>19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200">
                          <a:effectLst/>
                        </a:rPr>
                        <a:t>19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200">
                          <a:effectLst/>
                        </a:rPr>
                        <a:t>21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200" dirty="0">
                          <a:effectLst/>
                        </a:rPr>
                        <a:t>20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2456530"/>
            <a:ext cx="9144000" cy="5524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750"/>
              </a:spcAft>
            </a:pP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trưở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478832"/>
            <a:ext cx="9143999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20: 5 = 4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thợ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vi-V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21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268925" y="5171603"/>
            <a:ext cx="5027338" cy="5524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750"/>
              </a:spcAft>
            </a:pP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trưở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829989" y="3067950"/>
            <a:ext cx="686406" cy="4505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750"/>
              </a:spcAft>
            </a:pPr>
            <a:r>
              <a:rPr lang="en-US" sz="22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200" i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971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/>
      <p:bldP spid="7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692" y="40083"/>
            <a:ext cx="3003070" cy="555139"/>
          </a:xfrm>
        </p:spPr>
        <p:txBody>
          <a:bodyPr>
            <a:normAutofit fontScale="90000"/>
          </a:bodyPr>
          <a:lstStyle/>
          <a:p>
            <a:r>
              <a:rPr lang="vi-VN" b="1" dirty="0" smtClean="0"/>
              <a:t/>
            </a:r>
            <a:br>
              <a:rPr lang="vi-VN" b="1" dirty="0" smtClean="0"/>
            </a:br>
            <a:r>
              <a:rPr lang="en-US" b="1" dirty="0" smtClean="0">
                <a:solidFill>
                  <a:srgbClr val="FF00FF"/>
                </a:solidFill>
              </a:rPr>
              <a:t>2</a:t>
            </a:r>
            <a:r>
              <a:rPr lang="en-US" b="1" dirty="0">
                <a:solidFill>
                  <a:srgbClr val="FF00FF"/>
                </a:solidFill>
              </a:rPr>
              <a:t>. </a:t>
            </a:r>
            <a:r>
              <a:rPr lang="en-US" b="1" dirty="0" err="1">
                <a:solidFill>
                  <a:srgbClr val="FF00FF"/>
                </a:solidFill>
              </a:rPr>
              <a:t>Biểu</a:t>
            </a:r>
            <a:r>
              <a:rPr lang="en-US" b="1" dirty="0">
                <a:solidFill>
                  <a:srgbClr val="FF00FF"/>
                </a:solidFill>
              </a:rPr>
              <a:t> </a:t>
            </a:r>
            <a:r>
              <a:rPr lang="en-US" b="1" dirty="0" err="1">
                <a:solidFill>
                  <a:srgbClr val="FF00FF"/>
                </a:solidFill>
              </a:rPr>
              <a:t>đồ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23159"/>
            <a:ext cx="5863294" cy="3963135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3/ 110 SGK:</a:t>
            </a:r>
            <a:endParaRPr lang="en-US" sz="26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1/</a:t>
            </a:r>
            <a:r>
              <a:rPr lang="vi-V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(60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(100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 (120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thụ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6000 kWh. </a:t>
            </a:r>
          </a:p>
          <a:p>
            <a:pPr marL="0" indent="0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bì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3294" y="1531552"/>
            <a:ext cx="3194442" cy="3152591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0" y="4610668"/>
            <a:ext cx="8954219" cy="76358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thụ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6000 kWh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khẳ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a)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67002" y="4031061"/>
            <a:ext cx="860788" cy="481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750"/>
              </a:spcAft>
            </a:pPr>
            <a:r>
              <a:rPr lang="en-US" sz="22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200" i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5374257"/>
            <a:ext cx="91440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thụ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thụ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A. Do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khẳng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b)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03501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 animBg="1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"/>
            <a:ext cx="8971472" cy="1173193"/>
          </a:xfrm>
        </p:spPr>
        <p:txBody>
          <a:bodyPr>
            <a:normAutofit/>
          </a:bodyPr>
          <a:lstStyle/>
          <a:p>
            <a:r>
              <a:rPr lang="vi-VN" sz="2600" i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V</a:t>
            </a:r>
            <a:r>
              <a:rPr lang="en-US" sz="2600" i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í </a:t>
            </a:r>
            <a:r>
              <a:rPr lang="en-US" sz="2600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dụ</a:t>
            </a:r>
            <a:r>
              <a:rPr lang="en-US" sz="2600" i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vi-VN" sz="2600" i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4/ 111 SGK:</a:t>
            </a:r>
            <a:r>
              <a:rPr lang="vi-VN" sz="2600" dirty="0"/>
              <a:t/>
            </a:r>
            <a:br>
              <a:rPr lang="vi-VN" sz="2600" dirty="0"/>
            </a:br>
            <a:r>
              <a:rPr lang="vi-VN" sz="2600" dirty="0">
                <a:solidFill>
                  <a:srgbClr val="002060"/>
                </a:solidFill>
              </a:rPr>
              <a:t>Bình</a:t>
            </a:r>
            <a:r>
              <a:rPr lang="en-US" sz="2600" dirty="0" smtClean="0">
                <a:solidFill>
                  <a:srgbClr val="002060"/>
                </a:solidFill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cầm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trại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541559"/>
              </p:ext>
            </p:extLst>
          </p:nvPr>
        </p:nvGraphicFramePr>
        <p:xfrm>
          <a:off x="587596" y="1132465"/>
          <a:ext cx="2946948" cy="1931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9177"/>
                <a:gridCol w="1147771"/>
              </a:tblGrid>
              <a:tr h="38632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cầm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 con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632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Gà 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632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Ngan 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632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Ngỗng 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632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Vịt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7517" y="1117031"/>
            <a:ext cx="2797244" cy="207484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3069558"/>
            <a:ext cx="9144000" cy="101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vi-VN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vi-VN" sz="2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6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49113" y="3967048"/>
            <a:ext cx="981679" cy="5232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182880" algn="ctr">
              <a:lnSpc>
                <a:spcPct val="115000"/>
              </a:lnSpc>
              <a:spcAft>
                <a:spcPts val="1000"/>
              </a:spcAft>
            </a:pPr>
            <a:r>
              <a:rPr lang="en-US" sz="2600" b="1" dirty="0" err="1">
                <a:solidFill>
                  <a:srgbClr val="FF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600" dirty="0">
              <a:solidFill>
                <a:srgbClr val="FF00FF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563" y="4261746"/>
            <a:ext cx="8558778" cy="2521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ngan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ngỗng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quạt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quạt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ngan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ngỗ</a:t>
            </a:r>
            <a:r>
              <a:rPr lang="en-US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nhau.</a:t>
            </a:r>
            <a:r>
              <a:rPr lang="en-US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</a:t>
            </a:r>
            <a:r>
              <a:rPr lang="en-US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en-US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Vịt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Ngỗng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0563" y="3967048"/>
            <a:ext cx="901442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8664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</TotalTime>
  <Words>593</Words>
  <Application>Microsoft Office PowerPoint</Application>
  <PresentationFormat>On-screen Show (4:3)</PresentationFormat>
  <Paragraphs>75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Bài 2. Mô tả và biểu diễn dữ liệu  trên các bảng và biểu đồ</vt:lpstr>
      <vt:lpstr>PowerPoint Presentation</vt:lpstr>
      <vt:lpstr>Ví dụ 2/ 110 SGK: Một đội 20 thợ thủ công được chia đều vào 5 tổ. Trong một ngày, mỗi người thợ làm được 4 hoặc 5 sản phẩm. Cuối ngày, đội trưởng thống kê lại số sản phẩm mà mỗi tổ làm được ở bảng sau:</vt:lpstr>
      <vt:lpstr> 2. Biểu đồ </vt:lpstr>
      <vt:lpstr>Ví dụ 4/ 111 SGK: Bình vẽ biểu đồ biểu thị tỉ lệ số lượng mỗi loại gia cầm trong một trang trại theo bảng thống kê dưới đây: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2. Mô tả và biểu diễn dữ liệu trị trên các bảng và biểu đồ</dc:title>
  <dc:creator>Mr Phong</dc:creator>
  <cp:lastModifiedBy>thinkpad</cp:lastModifiedBy>
  <cp:revision>21</cp:revision>
  <dcterms:created xsi:type="dcterms:W3CDTF">2022-11-17T12:16:19Z</dcterms:created>
  <dcterms:modified xsi:type="dcterms:W3CDTF">2022-11-27T13:36:28Z</dcterms:modified>
</cp:coreProperties>
</file>